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3" r:id="rId3"/>
    <p:sldId id="257" r:id="rId4"/>
    <p:sldId id="261" r:id="rId5"/>
    <p:sldId id="262" r:id="rId6"/>
    <p:sldId id="264" r:id="rId7"/>
    <p:sldId id="266" r:id="rId8"/>
    <p:sldId id="269" r:id="rId9"/>
    <p:sldId id="272" r:id="rId10"/>
    <p:sldId id="270" r:id="rId11"/>
    <p:sldId id="259" r:id="rId12"/>
    <p:sldId id="260" r:id="rId13"/>
    <p:sldId id="265"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9" d="100"/>
          <a:sy n="59" d="100"/>
        </p:scale>
        <p:origin x="-163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21.04.2022</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21.04.2022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21.04.2022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21.04.2022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21.04.2022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21.04.2022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21.04.2022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21.04.2022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21.04.2022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21.04.2022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21.04.2022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21.04.2022</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71604" y="500042"/>
            <a:ext cx="6858000" cy="6072230"/>
          </a:xfrm>
        </p:spPr>
        <p:txBody>
          <a:bodyPr>
            <a:normAutofit fontScale="90000"/>
          </a:bodyPr>
          <a:lstStyle/>
          <a:p>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kk-KZ" b="1" dirty="0" smtClean="0"/>
              <a:t> </a:t>
            </a:r>
            <a:r>
              <a:rPr lang="ru-RU" dirty="0" smtClean="0"/>
              <a:t/>
            </a:r>
            <a:br>
              <a:rPr lang="ru-RU" dirty="0" smtClean="0"/>
            </a:br>
            <a:r>
              <a:rPr lang="ru-RU" dirty="0" smtClean="0"/>
              <a:t/>
            </a:r>
            <a:br>
              <a:rPr lang="ru-RU" dirty="0" smtClean="0"/>
            </a:br>
            <a:r>
              <a:rPr lang="kk-KZ" b="1" dirty="0" smtClean="0"/>
              <a:t>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b="1" dirty="0" smtClean="0"/>
              <a:t/>
            </a:r>
            <a:br>
              <a:rPr lang="kk-KZ" b="1" dirty="0" smtClean="0"/>
            </a:br>
            <a:r>
              <a:rPr lang="kk-KZ" sz="1800" b="1" dirty="0" smtClean="0">
                <a:latin typeface="Times New Roman" pitchFamily="18" charset="0"/>
                <a:cs typeface="Times New Roman" pitchFamily="18" charset="0"/>
              </a:rPr>
              <a:t>Ақмола облысы білім басқармасы «Ерейментау ауданы, Ерейментау қаласы, №2 психологиялық – педагогикалық түзету кабинеті» КММ </a:t>
            </a:r>
            <a:br>
              <a:rPr lang="kk-KZ" sz="1800" b="1"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
            </a:r>
            <a:br>
              <a:rPr lang="kk-KZ" sz="1800" b="1"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
            </a:r>
            <a:br>
              <a:rPr lang="kk-KZ" sz="1800" b="1"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
            </a:r>
            <a:br>
              <a:rPr lang="kk-KZ" sz="1800" b="1" dirty="0" smtClean="0">
                <a:latin typeface="Times New Roman" pitchFamily="18" charset="0"/>
                <a:cs typeface="Times New Roman" pitchFamily="18" charset="0"/>
              </a:rPr>
            </a:br>
            <a:r>
              <a:rPr lang="kk-KZ" sz="1800" b="1" dirty="0">
                <a:latin typeface="Times New Roman" pitchFamily="18" charset="0"/>
                <a:cs typeface="Times New Roman" pitchFamily="18" charset="0"/>
              </a:rPr>
              <a:t>Т</a:t>
            </a:r>
            <a:r>
              <a:rPr lang="kk-KZ" sz="1800" b="1" dirty="0" smtClean="0">
                <a:latin typeface="Times New Roman" pitchFamily="18" charset="0"/>
                <a:cs typeface="Times New Roman" pitchFamily="18" charset="0"/>
              </a:rPr>
              <a:t>ақырыбы </a:t>
            </a:r>
            <a:r>
              <a:rPr lang="kk-KZ" sz="1800" b="1" dirty="0" smtClean="0">
                <a:latin typeface="Times New Roman" pitchFamily="18" charset="0"/>
                <a:cs typeface="Times New Roman" pitchFamily="18" charset="0"/>
              </a:rPr>
              <a:t>:</a:t>
            </a:r>
            <a:br>
              <a:rPr lang="kk-KZ" sz="1800" b="1"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
            </a:r>
            <a:br>
              <a:rPr lang="kk-KZ" sz="1800" b="1"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
            </a:r>
            <a:br>
              <a:rPr lang="kk-KZ" sz="1800" b="1" dirty="0" smtClean="0">
                <a:latin typeface="Times New Roman" pitchFamily="18" charset="0"/>
                <a:cs typeface="Times New Roman" pitchFamily="18" charset="0"/>
              </a:rPr>
            </a:br>
            <a:r>
              <a:rPr lang="kk-KZ" sz="3200" b="1" dirty="0" smtClean="0">
                <a:latin typeface="Times New Roman" pitchFamily="18" charset="0"/>
                <a:cs typeface="Times New Roman" pitchFamily="18" charset="0"/>
              </a:rPr>
              <a:t> </a:t>
            </a:r>
            <a:r>
              <a:rPr lang="kk-KZ" sz="3200" b="1" dirty="0" smtClean="0">
                <a:latin typeface="Times New Roman" pitchFamily="18" charset="0"/>
                <a:cs typeface="Times New Roman" pitchFamily="18" charset="0"/>
              </a:rPr>
              <a:t>«Аутизм </a:t>
            </a:r>
            <a:r>
              <a:rPr lang="kk-KZ" sz="3200" b="1" dirty="0" smtClean="0">
                <a:latin typeface="Times New Roman" pitchFamily="18" charset="0"/>
                <a:cs typeface="Times New Roman" pitchFamily="18" charset="0"/>
              </a:rPr>
              <a:t>және оның дамыту жолдары»</a:t>
            </a:r>
            <a:r>
              <a:rPr lang="ru-RU" sz="3200" dirty="0" smtClean="0"/>
              <a:t/>
            </a:r>
            <a:br>
              <a:rPr lang="ru-RU" sz="3200" dirty="0" smtClean="0"/>
            </a:br>
            <a:r>
              <a:rPr lang="kk-KZ" sz="3600" b="1" dirty="0" smtClean="0"/>
              <a:t/>
            </a:r>
            <a:br>
              <a:rPr lang="kk-KZ" sz="3600" b="1" dirty="0" smtClean="0"/>
            </a:br>
            <a:r>
              <a:rPr lang="kk-KZ" b="1" dirty="0" smtClean="0"/>
              <a:t/>
            </a:r>
            <a:br>
              <a:rPr lang="kk-KZ" b="1" dirty="0" smtClean="0"/>
            </a:br>
            <a:r>
              <a:rPr lang="kk-KZ" b="1" dirty="0" smtClean="0"/>
              <a:t/>
            </a:r>
            <a:br>
              <a:rPr lang="kk-KZ" b="1" dirty="0" smtClean="0"/>
            </a:br>
            <a:r>
              <a:rPr lang="kk-KZ" b="1" dirty="0" smtClean="0"/>
              <a:t>                                                            </a:t>
            </a:r>
            <a:br>
              <a:rPr lang="kk-KZ" b="1" dirty="0" smtClean="0"/>
            </a:br>
            <a:r>
              <a:rPr lang="kk-KZ" b="1" smtClean="0"/>
              <a:t>                                         </a:t>
            </a:r>
            <a:r>
              <a:rPr lang="kk-KZ" sz="1600" b="1" smtClean="0">
                <a:latin typeface="Times New Roman" pitchFamily="18" charset="0"/>
                <a:cs typeface="Times New Roman" pitchFamily="18" charset="0"/>
              </a:rPr>
              <a:t>Мұғалім-дефектолог: Д. </a:t>
            </a:r>
            <a:r>
              <a:rPr lang="kk-KZ" sz="1600" b="1" dirty="0" smtClean="0">
                <a:latin typeface="Times New Roman" pitchFamily="18" charset="0"/>
                <a:cs typeface="Times New Roman" pitchFamily="18" charset="0"/>
              </a:rPr>
              <a:t>Ахмет Д.Ж.</a:t>
            </a:r>
            <a:br>
              <a:rPr lang="kk-KZ" sz="1600" b="1" dirty="0" smtClean="0">
                <a:latin typeface="Times New Roman" pitchFamily="18" charset="0"/>
                <a:cs typeface="Times New Roman" pitchFamily="18" charset="0"/>
              </a:rPr>
            </a:br>
            <a:r>
              <a:rPr lang="kk-KZ" sz="1600" b="1" dirty="0" smtClean="0">
                <a:latin typeface="Times New Roman" pitchFamily="18" charset="0"/>
                <a:cs typeface="Times New Roman" pitchFamily="18" charset="0"/>
              </a:rPr>
              <a:t/>
            </a:r>
            <a:br>
              <a:rPr lang="kk-KZ" sz="1600" b="1" dirty="0" smtClean="0">
                <a:latin typeface="Times New Roman" pitchFamily="18" charset="0"/>
                <a:cs typeface="Times New Roman" pitchFamily="18" charset="0"/>
              </a:rPr>
            </a:br>
            <a:r>
              <a:rPr lang="kk-KZ" sz="1600" b="1" dirty="0" smtClean="0">
                <a:latin typeface="Times New Roman" pitchFamily="18" charset="0"/>
                <a:cs typeface="Times New Roman" pitchFamily="18" charset="0"/>
              </a:rPr>
              <a:t/>
            </a:r>
            <a:br>
              <a:rPr lang="kk-KZ" sz="1600" b="1" dirty="0" smtClean="0">
                <a:latin typeface="Times New Roman" pitchFamily="18" charset="0"/>
                <a:cs typeface="Times New Roman" pitchFamily="18" charset="0"/>
              </a:rPr>
            </a:br>
            <a:r>
              <a:rPr lang="kk-KZ" sz="1600" b="1" dirty="0" smtClean="0">
                <a:latin typeface="Times New Roman" pitchFamily="18" charset="0"/>
                <a:cs typeface="Times New Roman" pitchFamily="18" charset="0"/>
              </a:rPr>
              <a:t>Ерейментау қаласы </a:t>
            </a:r>
            <a:br>
              <a:rPr lang="kk-KZ" sz="1600" b="1"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pic>
        <p:nvPicPr>
          <p:cNvPr id="4" name="Рисунок 3" descr="C:\Users\User\Desktop\дизайн-логотипа-благотворительности-charity-foundation-creative-logo-template-это-156943833.jpg"/>
          <p:cNvPicPr/>
          <p:nvPr/>
        </p:nvPicPr>
        <p:blipFill>
          <a:blip r:embed="rId2"/>
          <a:srcRect l="26254" t="25074" r="24189" b="23894"/>
          <a:stretch>
            <a:fillRect/>
          </a:stretch>
        </p:blipFill>
        <p:spPr bwMode="auto">
          <a:xfrm>
            <a:off x="3500430" y="3286124"/>
            <a:ext cx="2428892" cy="1643074"/>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ChangeAspect="1" noChangeArrowheads="1"/>
          </p:cNvPicPr>
          <p:nvPr/>
        </p:nvPicPr>
        <p:blipFill>
          <a:blip r:embed="rId2"/>
          <a:srcRect/>
          <a:stretch>
            <a:fillRect/>
          </a:stretch>
        </p:blipFill>
        <p:spPr bwMode="auto">
          <a:xfrm>
            <a:off x="0" y="0"/>
            <a:ext cx="9143999" cy="689411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42976" y="1000108"/>
            <a:ext cx="7498080" cy="4800600"/>
          </a:xfrm>
        </p:spPr>
        <p:txBody>
          <a:bodyPr>
            <a:normAutofit fontScale="92500" lnSpcReduction="10000"/>
          </a:bodyPr>
          <a:lstStyle/>
          <a:p>
            <a:pPr algn="just">
              <a:buNone/>
            </a:pPr>
            <a:r>
              <a:rPr lang="kk-KZ" sz="2300" dirty="0" smtClean="0">
                <a:latin typeface="Times New Roman" pitchFamily="18" charset="0"/>
                <a:cs typeface="Times New Roman" pitchFamily="18" charset="0"/>
              </a:rPr>
              <a:t>		Аутист балаларға көмек көрсететін келесі сала – білім беру баласы. Бұл – педагогикалық түзету жұмысы. Баланың аутист екені қаншалықты ерте анықталып, уақытында коррекциялық көмек көрсетілсе, оның әлеуметтік ортаға бейімделуіне мүмкіндік соншалықты жоғары. </a:t>
            </a:r>
            <a:endParaRPr lang="ru-RU" sz="2300" dirty="0" smtClean="0">
              <a:latin typeface="Times New Roman" pitchFamily="18" charset="0"/>
              <a:cs typeface="Times New Roman" pitchFamily="18" charset="0"/>
            </a:endParaRPr>
          </a:p>
          <a:p>
            <a:pPr algn="just">
              <a:buNone/>
            </a:pPr>
            <a:r>
              <a:rPr lang="kk-KZ" sz="2300" dirty="0" smtClean="0">
                <a:latin typeface="Times New Roman" pitchFamily="18" charset="0"/>
                <a:cs typeface="Times New Roman" pitchFamily="18" charset="0"/>
              </a:rPr>
              <a:t>		Әлеуметтік қорғау саласынан тыс қалмауы керек. Өйткені, нақты аутизм диагнозы қойылған балаға біздің елде қандайда да бір әлеуметтік көмек көрсетілмейді. Осы мәселені де талқыға салу қажет. Баласы аутист отбасында анасы жұмыс істемейді. Оның қоғамға пайдалы, белсенді мүшесі болудан қалады. Анасының өзін қолдауға мұқтаж. Қазақстанда бірегей салааралық өзара байланыстың жоқтығынан, ата-аналар жекелеген орталықтарға баруға мәжбүр. Қазақстанда  министрлік осы бағытта қалайша бірлесе жұмыс істей алатындығы туралы нақты стратегия қалыптастыру ұйымдастырылды. </a:t>
            </a:r>
            <a:endParaRPr lang="ru-RU" sz="2300" dirty="0" smtClean="0">
              <a:latin typeface="Times New Roman" pitchFamily="18" charset="0"/>
              <a:cs typeface="Times New Roman" pitchFamily="18" charset="0"/>
            </a:endParaRP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a:bodyPr>
          <a:lstStyle/>
          <a:p>
            <a:pPr algn="just">
              <a:buNone/>
            </a:pPr>
            <a:r>
              <a:rPr lang="kk-KZ" sz="2300" dirty="0" smtClean="0">
                <a:latin typeface="Times New Roman" pitchFamily="18" charset="0"/>
                <a:cs typeface="Times New Roman" pitchFamily="18" charset="0"/>
              </a:rPr>
              <a:t>		Стратегия жиыны</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скринингтен</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басталатын</a:t>
            </a:r>
            <a:r>
              <a:rPr lang="ru-RU" sz="2300" dirty="0" smtClean="0">
                <a:latin typeface="Times New Roman" pitchFamily="18" charset="0"/>
                <a:cs typeface="Times New Roman" pitchFamily="18" charset="0"/>
              </a:rPr>
              <a:t> алгоритм </a:t>
            </a:r>
            <a:r>
              <a:rPr lang="ru-RU" sz="2300" dirty="0" err="1" smtClean="0">
                <a:latin typeface="Times New Roman" pitchFamily="18" charset="0"/>
                <a:cs typeface="Times New Roman" pitchFamily="18" charset="0"/>
              </a:rPr>
              <a:t>ұсын</a:t>
            </a:r>
            <a:r>
              <a:rPr lang="kk-KZ" sz="2300" dirty="0" smtClean="0">
                <a:latin typeface="Times New Roman" pitchFamily="18" charset="0"/>
                <a:cs typeface="Times New Roman" pitchFamily="18" charset="0"/>
              </a:rPr>
              <a:t>ады</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Балаларды</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тексеруден</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өткізіп, қандайда бір</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белгісі</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табылса</a:t>
            </a:r>
            <a:r>
              <a:rPr lang="ru-RU" sz="2300" dirty="0" smtClean="0">
                <a:latin typeface="Times New Roman" pitchFamily="18" charset="0"/>
                <a:cs typeface="Times New Roman" pitchFamily="18" charset="0"/>
              </a:rPr>
              <a:t>, бала психолог-психиатр </a:t>
            </a:r>
            <a:r>
              <a:rPr lang="ru-RU" sz="2300" dirty="0" err="1" smtClean="0">
                <a:latin typeface="Times New Roman" pitchFamily="18" charset="0"/>
                <a:cs typeface="Times New Roman" pitchFamily="18" charset="0"/>
              </a:rPr>
              <a:t>мамандарға жіберіледі</a:t>
            </a:r>
            <a:r>
              <a:rPr lang="ru-RU" sz="2300" dirty="0" smtClean="0">
                <a:latin typeface="Times New Roman" pitchFamily="18" charset="0"/>
                <a:cs typeface="Times New Roman" pitchFamily="18" charset="0"/>
              </a:rPr>
              <a:t>. Диагнозы </a:t>
            </a:r>
            <a:r>
              <a:rPr lang="ru-RU" sz="2300" dirty="0" err="1" smtClean="0">
                <a:latin typeface="Times New Roman" pitchFamily="18" charset="0"/>
                <a:cs typeface="Times New Roman" pitchFamily="18" charset="0"/>
              </a:rPr>
              <a:t>нақтыланса</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психологиялық медико-педагогикалық комиссияға жіберіледі</a:t>
            </a:r>
            <a:r>
              <a:rPr lang="ru-RU" sz="2300" dirty="0" smtClean="0">
                <a:latin typeface="Times New Roman" pitchFamily="18" charset="0"/>
                <a:cs typeface="Times New Roman" pitchFamily="18" charset="0"/>
              </a:rPr>
              <a:t>. </a:t>
            </a:r>
            <a:r>
              <a:rPr lang="kk-KZ" sz="2300" dirty="0" smtClean="0">
                <a:latin typeface="Times New Roman" pitchFamily="18" charset="0"/>
                <a:cs typeface="Times New Roman" pitchFamily="18" charset="0"/>
              </a:rPr>
              <a:t>Комиссия </a:t>
            </a:r>
            <a:r>
              <a:rPr lang="ru-RU" sz="2300" dirty="0" err="1" smtClean="0">
                <a:latin typeface="Times New Roman" pitchFamily="18" charset="0"/>
                <a:cs typeface="Times New Roman" pitchFamily="18" charset="0"/>
              </a:rPr>
              <a:t>мамандар</a:t>
            </a:r>
            <a:r>
              <a:rPr lang="kk-KZ" sz="2300" dirty="0" smtClean="0">
                <a:latin typeface="Times New Roman" pitchFamily="18" charset="0"/>
                <a:cs typeface="Times New Roman" pitchFamily="18" charset="0"/>
              </a:rPr>
              <a:t>ы</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оқыту түрін анықтайды.</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Бұл жерде</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тағы бір</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мәселенің </a:t>
            </a:r>
            <a:r>
              <a:rPr lang="ru-RU" sz="2300" dirty="0" smtClean="0">
                <a:latin typeface="Times New Roman" pitchFamily="18" charset="0"/>
                <a:cs typeface="Times New Roman" pitchFamily="18" charset="0"/>
              </a:rPr>
              <a:t>басы </a:t>
            </a:r>
            <a:r>
              <a:rPr lang="kk-KZ" sz="2300" dirty="0" smtClean="0">
                <a:latin typeface="Times New Roman" pitchFamily="18" charset="0"/>
                <a:cs typeface="Times New Roman" pitchFamily="18" charset="0"/>
              </a:rPr>
              <a:t>анықталады</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Бұл </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инклюзивті</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білім</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бер</a:t>
            </a:r>
            <a:r>
              <a:rPr lang="kk-KZ" sz="2300" dirty="0" smtClean="0">
                <a:latin typeface="Times New Roman" pitchFamily="18" charset="0"/>
                <a:cs typeface="Times New Roman" pitchFamily="18" charset="0"/>
              </a:rPr>
              <a:t>іп,</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жоғары фунционалдық аутист</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баланы</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жалпы</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білім</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беретін</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мектепте</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оқыту.</a:t>
            </a:r>
            <a:r>
              <a:rPr lang="ru-RU" sz="2300" dirty="0" smtClean="0">
                <a:latin typeface="Times New Roman" pitchFamily="18" charset="0"/>
                <a:cs typeface="Times New Roman" pitchFamily="18" charset="0"/>
              </a:rPr>
              <a:t> </a:t>
            </a:r>
            <a:r>
              <a:rPr lang="kk-KZ" sz="2300" dirty="0" smtClean="0">
                <a:latin typeface="Times New Roman" pitchFamily="18" charset="0"/>
                <a:cs typeface="Times New Roman" pitchFamily="18" charset="0"/>
              </a:rPr>
              <a:t>Ал,</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ол</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жерде</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арнайы</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жағдай жасалуы</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шарт</a:t>
            </a:r>
            <a:r>
              <a:rPr lang="ru-RU" sz="2300" dirty="0" smtClean="0">
                <a:latin typeface="Times New Roman" pitchFamily="18" charset="0"/>
                <a:cs typeface="Times New Roman" pitchFamily="18" charset="0"/>
              </a:rPr>
              <a:t>. </a:t>
            </a:r>
            <a:r>
              <a:rPr lang="kk-KZ" sz="2300" dirty="0" smtClean="0">
                <a:latin typeface="Times New Roman" pitchFamily="18" charset="0"/>
                <a:cs typeface="Times New Roman" pitchFamily="18" charset="0"/>
              </a:rPr>
              <a:t>Аутист </a:t>
            </a:r>
            <a:r>
              <a:rPr lang="ru-RU" sz="2300" dirty="0" err="1" smtClean="0">
                <a:latin typeface="Times New Roman" pitchFamily="18" charset="0"/>
                <a:cs typeface="Times New Roman" pitchFamily="18" charset="0"/>
              </a:rPr>
              <a:t>баланың қасында әрдайым көмекшісі жүруі тиіс</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Олар</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шаршаған уақытында барып</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демалатын</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бөлме болғаны дұрыс</a:t>
            </a:r>
            <a:r>
              <a:rPr lang="kk-KZ" sz="2300" dirty="0" smtClean="0">
                <a:latin typeface="Times New Roman" pitchFamily="18" charset="0"/>
                <a:cs typeface="Times New Roman" pitchFamily="18" charset="0"/>
              </a:rPr>
              <a:t>, мысалы сенсорлы бөлме</a:t>
            </a:r>
            <a:r>
              <a:rPr lang="ru-RU" sz="2300" dirty="0" smtClean="0">
                <a:latin typeface="Times New Roman" pitchFamily="18" charset="0"/>
                <a:cs typeface="Times New Roman" pitchFamily="18" charset="0"/>
              </a:rPr>
              <a:t>. </a:t>
            </a:r>
            <a:r>
              <a:rPr lang="kk-KZ" sz="2300" dirty="0" smtClean="0">
                <a:latin typeface="Times New Roman" pitchFamily="18" charset="0"/>
                <a:cs typeface="Times New Roman" pitchFamily="18" charset="0"/>
              </a:rPr>
              <a:t>Бала шаршап, сабақта кедергі жасаған жағдайларда, психолог маманы кез-келген уақытта баланы сенсорлы жұмсақ бөлмеге алуы қажет</a:t>
            </a:r>
            <a:r>
              <a:rPr lang="ru-RU" sz="2300" dirty="0" smtClean="0">
                <a:latin typeface="Times New Roman" pitchFamily="18" charset="0"/>
                <a:cs typeface="Times New Roman" pitchFamily="18" charset="0"/>
              </a:rPr>
              <a:t>. </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Қорытынды • Мұндай балалардың мүмкіндіктері шексіз, тек оның көзін аша білу керек. Қорыта келе,"/>
          <p:cNvPicPr>
            <a:picLocks noChangeAspect="1" noChangeArrowheads="1"/>
          </p:cNvPicPr>
          <p:nvPr/>
        </p:nvPicPr>
        <p:blipFill>
          <a:blip r:embed="rId2"/>
          <a:srcRect/>
          <a:stretch>
            <a:fillRect/>
          </a:stretch>
        </p:blipFill>
        <p:spPr bwMode="auto">
          <a:xfrm>
            <a:off x="-363853" y="0"/>
            <a:ext cx="9507853" cy="70009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4414" y="2428868"/>
            <a:ext cx="7498080" cy="1143000"/>
          </a:xfrm>
        </p:spPr>
        <p:txBody>
          <a:bodyPr/>
          <a:lstStyle/>
          <a:p>
            <a:pPr algn="ctr"/>
            <a:r>
              <a:rPr lang="kk-KZ" sz="4400" b="1" dirty="0" smtClean="0">
                <a:latin typeface="Times New Roman" pitchFamily="18" charset="0"/>
                <a:cs typeface="Times New Roman" pitchFamily="18" charset="0"/>
              </a:rPr>
              <a:t>“Аутизм дегеніміз не?”</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1285852" y="2714620"/>
            <a:ext cx="7500990"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2008 жылдан бастап жыл сайын сәуірдің 2-сінде аталып өтетін, 2007 жылғы 18 желтоқсандБҰҰ-ның Бас Ассамблеясы бекіткен Бүкіләлемдік аутизм мәселесі туралы туралы ақпарат таратудың халықаралық күні. Аутизм - әлеуметтік қарым-қатынас жетімсіздігіне соқтыратын ми қызметінің бұзылуы. АҚШ-та әрбір 88 баланың бірі осы дертке шалдыққан болса, Қазақстанда аутизммен ауыратын балалардың нақты саны белгісіз.Ондай дертті дәл анықтап, диагноз қоятын мамандар да аз.</a:t>
            </a:r>
          </a:p>
          <a:p>
            <a:pPr marL="0" marR="0" lvl="0" indent="449263" algn="just" defTabSz="914400" rtl="0" eaLnBrk="1" fontAlgn="base" latinLnBrk="0" hangingPunct="1">
              <a:lnSpc>
                <a:spcPct val="100000"/>
              </a:lnSpc>
              <a:spcBef>
                <a:spcPct val="0"/>
              </a:spcBef>
              <a:spcAft>
                <a:spcPct val="0"/>
              </a:spcAft>
              <a:buClrTx/>
              <a:buSzTx/>
              <a:buFontTx/>
              <a:buNone/>
              <a:tabLst/>
            </a:pPr>
            <a:r>
              <a:rPr lang="kk-KZ" sz="1400" dirty="0" smtClean="0">
                <a:latin typeface="Times New Roman" pitchFamily="18" charset="0"/>
                <a:cs typeface="Times New Roman" pitchFamily="18" charset="0"/>
              </a:rPr>
              <a:t>Аутизм деген – осы аурумен ауыратын жанның өзін қоршаған әлеммен елдің бәрі секілді қарым-қатынас жасай алмайтын күйі. Аутизм көптеген аурулардың ішінен дараланып тұрады. Өйткені осы диагноз қойылған науқастарға көмек көрсету үшін салааралық тығыз байланыс керек. Мәселен, денсаулық сақтау саласында бұл – балалар психиатрының жұмысы. Олар диагнозды дұрыс қоя білуі керек. Өйткені, тәжірибе көрсеткендей, аутизм басқа аурулардың астында жасырын тұрады. Сондықтан кейде диагностика дұрыс болмауы мүмкін. </a:t>
            </a:r>
            <a:endParaRPr lang="ru-RU" sz="1400" dirty="0" smtClean="0">
              <a:latin typeface="Times New Roman" pitchFamily="18" charset="0"/>
              <a:cs typeface="Times New Roman" pitchFamily="18" charset="0"/>
            </a:endParaRPr>
          </a:p>
          <a:p>
            <a:pPr marL="0" marR="0" lvl="0" indent="449263"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6" name="Рисунок 5"/>
          <p:cNvPicPr/>
          <p:nvPr/>
        </p:nvPicPr>
        <p:blipFill>
          <a:blip r:embed="rId2" cstate="print">
            <a:extLst>
              <a:ext uri="{28A0092B-C50C-407E-A947-70E740481C1C}">
                <a14:useLocalDpi xmlns:a14="http://schemas.microsoft.com/office/drawing/2010/main" val="0"/>
              </a:ext>
            </a:extLst>
          </a:blip>
          <a:stretch>
            <a:fillRect/>
          </a:stretch>
        </p:blipFill>
        <p:spPr>
          <a:xfrm>
            <a:off x="3071802" y="214290"/>
            <a:ext cx="3023870" cy="177101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a:srcRect/>
          <a:stretch>
            <a:fillRect/>
          </a:stretch>
        </p:blipFill>
        <p:spPr bwMode="auto">
          <a:xfrm>
            <a:off x="-214346" y="0"/>
            <a:ext cx="9358345" cy="689411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srcRect/>
          <a:stretch>
            <a:fillRect/>
          </a:stretch>
        </p:blipFill>
        <p:spPr bwMode="auto">
          <a:xfrm>
            <a:off x="1" y="-500090"/>
            <a:ext cx="9143999" cy="73580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2"/>
          <a:srcRect/>
          <a:stretch>
            <a:fillRect/>
          </a:stretch>
        </p:blipFill>
        <p:spPr bwMode="auto">
          <a:xfrm>
            <a:off x="0" y="0"/>
            <a:ext cx="9144000" cy="678698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a:srcRect/>
          <a:stretch>
            <a:fillRect/>
          </a:stretch>
        </p:blipFill>
        <p:spPr bwMode="auto">
          <a:xfrm>
            <a:off x="0" y="0"/>
            <a:ext cx="9143999" cy="6894115"/>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a:srcRect/>
          <a:stretch>
            <a:fillRect/>
          </a:stretch>
        </p:blipFill>
        <p:spPr bwMode="auto">
          <a:xfrm>
            <a:off x="-214346" y="-124644"/>
            <a:ext cx="9358345" cy="7018759"/>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extLst>
              <a:ext uri="{28A0092B-C50C-407E-A947-70E740481C1C}">
                <a14:useLocalDpi xmlns:a14="http://schemas.microsoft.com/office/drawing/2010/main" val="0"/>
              </a:ext>
            </a:extLst>
          </a:blip>
          <a:stretch>
            <a:fillRect/>
          </a:stretch>
        </p:blipFill>
        <p:spPr>
          <a:xfrm>
            <a:off x="1500167" y="423862"/>
            <a:ext cx="6143668" cy="6010275"/>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31</TotalTime>
  <Words>144</Words>
  <Application>Microsoft Office PowerPoint</Application>
  <PresentationFormat>Экран (4:3)</PresentationFormat>
  <Paragraphs>7</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Солнцестояние</vt:lpstr>
      <vt:lpstr>                            Ақмола облысы білім басқармасы «Ерейментау ауданы, Ерейментау қаласы, №2 психологиялық – педагогикалық түзету кабинеті» КММ     Тақырыбы :    «Аутизм және оның дамыту жолдары»                                                                                                          Мұғалім-дефектолог: Д. Ахмет Д.Ж.   Ерейментау қаласы   </vt:lpstr>
      <vt:lpstr>“Аутизм дегеніміз не?”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Ақмола облысы білім басқармасы «Ерейментау ауданы, Ерейментау қаласы, №2 психологиялық – педагогикалық түзету кабинеті» КММ     «Аутизм дегеніміз не?»                                                                                                                       Әдіскер: Ахмет Д.Ж.  Ерейментау қаласы  2021ж </dc:title>
  <dc:creator>Admin</dc:creator>
  <cp:lastModifiedBy>Admin</cp:lastModifiedBy>
  <cp:revision>9</cp:revision>
  <dcterms:created xsi:type="dcterms:W3CDTF">2021-04-22T06:31:00Z</dcterms:created>
  <dcterms:modified xsi:type="dcterms:W3CDTF">2022-04-21T04:15:31Z</dcterms:modified>
</cp:coreProperties>
</file>